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58" r:id="rId4"/>
    <p:sldId id="268" r:id="rId5"/>
    <p:sldId id="309" r:id="rId6"/>
    <p:sldId id="310" r:id="rId7"/>
    <p:sldId id="262" r:id="rId8"/>
    <p:sldId id="285" r:id="rId9"/>
    <p:sldId id="314" r:id="rId10"/>
    <p:sldId id="318" r:id="rId11"/>
    <p:sldId id="315" r:id="rId12"/>
    <p:sldId id="316" r:id="rId13"/>
    <p:sldId id="317" r:id="rId14"/>
    <p:sldId id="311" r:id="rId15"/>
    <p:sldId id="289" r:id="rId16"/>
    <p:sldId id="308" r:id="rId17"/>
    <p:sldId id="291" r:id="rId18"/>
    <p:sldId id="292" r:id="rId19"/>
    <p:sldId id="293" r:id="rId20"/>
    <p:sldId id="294" r:id="rId21"/>
    <p:sldId id="320" r:id="rId22"/>
    <p:sldId id="312" r:id="rId23"/>
    <p:sldId id="300" r:id="rId24"/>
    <p:sldId id="306" r:id="rId25"/>
    <p:sldId id="307" r:id="rId26"/>
    <p:sldId id="26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9B9"/>
    <a:srgbClr val="A1CCD5"/>
    <a:srgbClr val="1A3955"/>
    <a:srgbClr val="009999"/>
    <a:srgbClr val="F8F8F8"/>
    <a:srgbClr val="416660"/>
    <a:srgbClr val="B7C8A5"/>
    <a:srgbClr val="D76739"/>
    <a:srgbClr val="F0D2AF"/>
    <a:srgbClr val="13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2990-9325-4470-8660-B16E643CB420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48DB-5701-4B86-919D-A5001C6D5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00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BDAC-5818-4446-BBBF-F713FC59766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2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BDAC-5818-4446-BBBF-F713FC59766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27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BDAC-5818-4446-BBBF-F713FC59766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3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BDAC-5818-4446-BBBF-F713FC59766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7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981F-404A-413F-94B5-687CF28DDC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98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5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2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3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7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3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FB0D-3649-4659-A4EA-16B622D04D18}" type="datetimeFigureOut">
              <a:rPr lang="zh-CN" altLang="en-US" smtClean="0"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yefulpresentations.co.u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yefulpresentations.co.uk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check.wanfangdata.com.c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12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 rot="2968493">
            <a:off x="5494024" y="-1548769"/>
            <a:ext cx="8152386" cy="5633681"/>
          </a:xfrm>
          <a:custGeom>
            <a:avLst/>
            <a:gdLst>
              <a:gd name="connsiteX0" fmla="*/ 0 w 8152386"/>
              <a:gd name="connsiteY0" fmla="*/ 5633681 h 5633681"/>
              <a:gd name="connsiteX1" fmla="*/ 4815891 w 8152386"/>
              <a:gd name="connsiteY1" fmla="*/ 0 h 5633681"/>
              <a:gd name="connsiteX2" fmla="*/ 8152386 w 8152386"/>
              <a:gd name="connsiteY2" fmla="*/ 2852167 h 5633681"/>
              <a:gd name="connsiteX3" fmla="*/ 8152386 w 8152386"/>
              <a:gd name="connsiteY3" fmla="*/ 5633681 h 56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86" h="5633681">
                <a:moveTo>
                  <a:pt x="0" y="5633681"/>
                </a:moveTo>
                <a:lnTo>
                  <a:pt x="4815891" y="0"/>
                </a:lnTo>
                <a:lnTo>
                  <a:pt x="8152386" y="2852167"/>
                </a:lnTo>
                <a:lnTo>
                  <a:pt x="8152386" y="5633681"/>
                </a:lnTo>
                <a:close/>
              </a:path>
            </a:pathLst>
          </a:custGeom>
          <a:solidFill>
            <a:srgbClr val="49A9B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9298083" y="3464717"/>
            <a:ext cx="3041789" cy="3564733"/>
          </a:xfrm>
          <a:prstGeom prst="line">
            <a:avLst/>
          </a:prstGeom>
          <a:ln w="254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20153" y="-88900"/>
            <a:ext cx="885288" cy="1037486"/>
          </a:xfrm>
          <a:prstGeom prst="line">
            <a:avLst/>
          </a:prstGeom>
          <a:ln w="254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435835" y="2188614"/>
            <a:ext cx="450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万方检测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本科论文版</a:t>
            </a:r>
          </a:p>
        </p:txBody>
      </p:sp>
      <p:sp>
        <p:nvSpPr>
          <p:cNvPr id="15" name="矩形 14"/>
          <p:cNvSpPr/>
          <p:nvPr/>
        </p:nvSpPr>
        <p:spPr>
          <a:xfrm>
            <a:off x="8382966" y="1936734"/>
            <a:ext cx="3399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</a:p>
        </p:txBody>
      </p:sp>
      <p:sp>
        <p:nvSpPr>
          <p:cNvPr id="16" name="矩形 15"/>
          <p:cNvSpPr/>
          <p:nvPr/>
        </p:nvSpPr>
        <p:spPr>
          <a:xfrm>
            <a:off x="7510812" y="2809007"/>
            <a:ext cx="4352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 err="1">
                <a:solidFill>
                  <a:schemeClr val="bg1"/>
                </a:solidFill>
                <a:latin typeface="+mj-ea"/>
                <a:ea typeface="+mj-ea"/>
              </a:rPr>
              <a:t>Wanfang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 Similarity Detection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70" y="139985"/>
            <a:ext cx="2225453" cy="53174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33269" y="3223336"/>
            <a:ext cx="38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学生账户使用说明</a:t>
            </a:r>
          </a:p>
        </p:txBody>
      </p:sp>
    </p:spTree>
    <p:extLst>
      <p:ext uri="{BB962C8B-B14F-4D97-AF65-F5344CB8AC3E}">
        <p14:creationId xmlns:p14="http://schemas.microsoft.com/office/powerpoint/2010/main" val="42021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4" y="953037"/>
            <a:ext cx="11236403" cy="56200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07121" y="2447804"/>
            <a:ext cx="1351314" cy="486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4244216" y="2506175"/>
            <a:ext cx="246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点击该按钮</a:t>
            </a:r>
          </a:p>
        </p:txBody>
      </p:sp>
      <p:cxnSp>
        <p:nvCxnSpPr>
          <p:cNvPr id="14" name="直接箭头连接符 13"/>
          <p:cNvCxnSpPr>
            <a:cxnSpLocks/>
            <a:stCxn id="12" idx="3"/>
          </p:cNvCxnSpPr>
          <p:nvPr/>
        </p:nvCxnSpPr>
        <p:spPr>
          <a:xfrm>
            <a:off x="3658435" y="2691101"/>
            <a:ext cx="60876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78138" y="3367823"/>
            <a:ext cx="10944019" cy="112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10418693" y="5143056"/>
            <a:ext cx="112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检测过的论文结果</a:t>
            </a:r>
          </a:p>
        </p:txBody>
      </p:sp>
      <p:cxnSp>
        <p:nvCxnSpPr>
          <p:cNvPr id="23" name="直接箭头连接符 22"/>
          <p:cNvCxnSpPr>
            <a:cxnSpLocks/>
          </p:cNvCxnSpPr>
          <p:nvPr/>
        </p:nvCxnSpPr>
        <p:spPr>
          <a:xfrm>
            <a:off x="10906125" y="4493214"/>
            <a:ext cx="0" cy="6498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手工录入</a:t>
            </a:r>
          </a:p>
        </p:txBody>
      </p:sp>
    </p:spTree>
    <p:extLst>
      <p:ext uri="{BB962C8B-B14F-4D97-AF65-F5344CB8AC3E}">
        <p14:creationId xmlns:p14="http://schemas.microsoft.com/office/powerpoint/2010/main" val="371339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0362"/>
          <a:stretch/>
        </p:blipFill>
        <p:spPr>
          <a:xfrm>
            <a:off x="1123316" y="812305"/>
            <a:ext cx="9733333" cy="579660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28434" y="2500444"/>
            <a:ext cx="4904749" cy="3109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9157252" y="3762767"/>
            <a:ext cx="14444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输入论文题名、作者，及待检测论文内容。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参考文献请按照标准格式录入，使用英文状态下半角符号。</a:t>
            </a:r>
          </a:p>
        </p:txBody>
      </p:sp>
      <p:cxnSp>
        <p:nvCxnSpPr>
          <p:cNvPr id="14" name="直接箭头连接符 13"/>
          <p:cNvCxnSpPr>
            <a:cxnSpLocks/>
            <a:stCxn id="12" idx="3"/>
          </p:cNvCxnSpPr>
          <p:nvPr/>
        </p:nvCxnSpPr>
        <p:spPr>
          <a:xfrm>
            <a:off x="8733183" y="4055156"/>
            <a:ext cx="42406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828434" y="5738191"/>
            <a:ext cx="2188053" cy="420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6502568" y="5791199"/>
            <a:ext cx="232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点击“开始检测”</a:t>
            </a:r>
          </a:p>
        </p:txBody>
      </p:sp>
      <p:cxnSp>
        <p:nvCxnSpPr>
          <p:cNvPr id="23" name="直接箭头连接符 22"/>
          <p:cNvCxnSpPr>
            <a:cxnSpLocks/>
            <a:stCxn id="15" idx="3"/>
          </p:cNvCxnSpPr>
          <p:nvPr/>
        </p:nvCxnSpPr>
        <p:spPr>
          <a:xfrm>
            <a:off x="6016487" y="5948420"/>
            <a:ext cx="54333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手工录入</a:t>
            </a:r>
          </a:p>
        </p:txBody>
      </p:sp>
    </p:spTree>
    <p:extLst>
      <p:ext uri="{BB962C8B-B14F-4D97-AF65-F5344CB8AC3E}">
        <p14:creationId xmlns:p14="http://schemas.microsoft.com/office/powerpoint/2010/main" val="5326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15" y="1126435"/>
            <a:ext cx="9865481" cy="558680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25602" y="4194090"/>
            <a:ext cx="3848764" cy="9895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626940" y="3724644"/>
            <a:ext cx="484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若主账户为学生账户充值，则学生账户的钱包中有余额，可以直接用来检测</a:t>
            </a:r>
          </a:p>
        </p:txBody>
      </p:sp>
      <p:cxnSp>
        <p:nvCxnSpPr>
          <p:cNvPr id="14" name="直接箭头连接符 13"/>
          <p:cNvCxnSpPr>
            <a:cxnSpLocks/>
          </p:cNvCxnSpPr>
          <p:nvPr/>
        </p:nvCxnSpPr>
        <p:spPr>
          <a:xfrm flipV="1">
            <a:off x="5274366" y="3983863"/>
            <a:ext cx="278295" cy="2102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67087" y="5955030"/>
            <a:ext cx="988009" cy="420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7106788" y="5630293"/>
            <a:ext cx="290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若主账户没有给学生账户充值，则学生可以使用支付宝或银联卡购买检测服务</a:t>
            </a:r>
          </a:p>
        </p:txBody>
      </p:sp>
      <p:cxnSp>
        <p:nvCxnSpPr>
          <p:cNvPr id="23" name="直接箭头连接符 22"/>
          <p:cNvCxnSpPr>
            <a:cxnSpLocks/>
            <a:stCxn id="15" idx="3"/>
          </p:cNvCxnSpPr>
          <p:nvPr/>
        </p:nvCxnSpPr>
        <p:spPr>
          <a:xfrm>
            <a:off x="5155096" y="6165259"/>
            <a:ext cx="174338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交费</a:t>
            </a:r>
          </a:p>
        </p:txBody>
      </p:sp>
      <p:sp>
        <p:nvSpPr>
          <p:cNvPr id="17" name="矩形 16"/>
          <p:cNvSpPr/>
          <p:nvPr/>
        </p:nvSpPr>
        <p:spPr>
          <a:xfrm>
            <a:off x="1483896" y="3204581"/>
            <a:ext cx="1259304" cy="2542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箭头连接符 17"/>
          <p:cNvCxnSpPr>
            <a:cxnSpLocks/>
          </p:cNvCxnSpPr>
          <p:nvPr/>
        </p:nvCxnSpPr>
        <p:spPr>
          <a:xfrm>
            <a:off x="2743200" y="3462414"/>
            <a:ext cx="2782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/>
          <p:cNvSpPr txBox="1"/>
          <p:nvPr/>
        </p:nvSpPr>
        <p:spPr>
          <a:xfrm>
            <a:off x="2992374" y="3318214"/>
            <a:ext cx="525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篇（不超过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万字符）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超过每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万字符增加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</a:p>
        </p:txBody>
      </p:sp>
      <p:sp>
        <p:nvSpPr>
          <p:cNvPr id="25" name="矩形 24"/>
          <p:cNvSpPr/>
          <p:nvPr/>
        </p:nvSpPr>
        <p:spPr>
          <a:xfrm>
            <a:off x="8076478" y="4757846"/>
            <a:ext cx="961505" cy="420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箭头连接符 26"/>
          <p:cNvCxnSpPr>
            <a:cxnSpLocks/>
          </p:cNvCxnSpPr>
          <p:nvPr/>
        </p:nvCxnSpPr>
        <p:spPr>
          <a:xfrm>
            <a:off x="8076478" y="5178304"/>
            <a:ext cx="0" cy="4936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6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0436" b="4563"/>
          <a:stretch/>
        </p:blipFill>
        <p:spPr>
          <a:xfrm>
            <a:off x="1348381" y="980660"/>
            <a:ext cx="9495238" cy="56586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02567" y="3703268"/>
            <a:ext cx="786129" cy="510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782872" y="3615739"/>
            <a:ext cx="144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点击“确定”，查看检测结果</a:t>
            </a:r>
          </a:p>
        </p:txBody>
      </p:sp>
      <p:cxnSp>
        <p:nvCxnSpPr>
          <p:cNvPr id="14" name="直接箭头连接符 13"/>
          <p:cNvCxnSpPr>
            <a:cxnSpLocks/>
          </p:cNvCxnSpPr>
          <p:nvPr/>
        </p:nvCxnSpPr>
        <p:spPr>
          <a:xfrm flipH="1" flipV="1">
            <a:off x="3485322" y="3892470"/>
            <a:ext cx="3017246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88696" y="3682241"/>
            <a:ext cx="834887" cy="5319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8771884" y="3778939"/>
            <a:ext cx="232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点击“取消”，停留在当前页面，可以检测新的论文</a:t>
            </a:r>
          </a:p>
        </p:txBody>
      </p:sp>
      <p:cxnSp>
        <p:nvCxnSpPr>
          <p:cNvPr id="23" name="直接箭头连接符 22"/>
          <p:cNvCxnSpPr>
            <a:cxnSpLocks/>
            <a:stCxn id="15" idx="3"/>
          </p:cNvCxnSpPr>
          <p:nvPr/>
        </p:nvCxnSpPr>
        <p:spPr>
          <a:xfrm>
            <a:off x="8123583" y="3948216"/>
            <a:ext cx="708683" cy="105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检测完成</a:t>
            </a:r>
          </a:p>
        </p:txBody>
      </p:sp>
    </p:spTree>
    <p:extLst>
      <p:ext uri="{BB962C8B-B14F-4D97-AF65-F5344CB8AC3E}">
        <p14:creationId xmlns:p14="http://schemas.microsoft.com/office/powerpoint/2010/main" val="220427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53" y="2640576"/>
            <a:ext cx="4078756" cy="1915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700000">
            <a:off x="7458417" y="2915065"/>
            <a:ext cx="1368193" cy="1368193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63736" y="3142198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rgbClr val="F0D2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" y="3585307"/>
            <a:ext cx="7175053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700000">
            <a:off x="7695006" y="2328959"/>
            <a:ext cx="370728" cy="370728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8366539" y="2285748"/>
            <a:ext cx="181545" cy="181545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46783" y="2743643"/>
            <a:ext cx="418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查看检测结果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-231933" y="1857375"/>
            <a:ext cx="1110798" cy="1301766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6306" y="4033000"/>
            <a:ext cx="2995768" cy="3510800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9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4" y="953037"/>
            <a:ext cx="11236403" cy="56200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653669" y="3511826"/>
            <a:ext cx="2557669" cy="1765365"/>
            <a:chOff x="7495387" y="2637183"/>
            <a:chExt cx="2557669" cy="1765365"/>
          </a:xfrm>
        </p:grpSpPr>
        <p:sp>
          <p:nvSpPr>
            <p:cNvPr id="6" name="矩形 5"/>
            <p:cNvSpPr/>
            <p:nvPr/>
          </p:nvSpPr>
          <p:spPr>
            <a:xfrm>
              <a:off x="7495388" y="2637183"/>
              <a:ext cx="1987826" cy="8746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95387" y="4033216"/>
              <a:ext cx="2557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下载和查看检测报告</a:t>
              </a:r>
            </a:p>
          </p:txBody>
        </p:sp>
        <p:cxnSp>
          <p:nvCxnSpPr>
            <p:cNvPr id="13" name="直接箭头连接符 12"/>
            <p:cNvCxnSpPr>
              <a:cxnSpLocks/>
              <a:stCxn id="6" idx="2"/>
            </p:cNvCxnSpPr>
            <p:nvPr/>
          </p:nvCxnSpPr>
          <p:spPr>
            <a:xfrm>
              <a:off x="8489301" y="3511827"/>
              <a:ext cx="0" cy="52138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7943" y="33983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查看结果</a:t>
            </a:r>
          </a:p>
        </p:txBody>
      </p:sp>
    </p:spTree>
    <p:extLst>
      <p:ext uri="{BB962C8B-B14F-4D97-AF65-F5344CB8AC3E}">
        <p14:creationId xmlns:p14="http://schemas.microsoft.com/office/powerpoint/2010/main" val="17219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6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1473200"/>
            <a:ext cx="9414934" cy="1185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9879542" y="1810292"/>
            <a:ext cx="7196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602382" y="1658464"/>
            <a:ext cx="143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基本信息</a:t>
            </a:r>
          </a:p>
        </p:txBody>
      </p:sp>
      <p:sp>
        <p:nvSpPr>
          <p:cNvPr id="11" name="矩形 10"/>
          <p:cNvSpPr/>
          <p:nvPr/>
        </p:nvSpPr>
        <p:spPr>
          <a:xfrm>
            <a:off x="457200" y="2658533"/>
            <a:ext cx="9414934" cy="778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602382" y="2763334"/>
            <a:ext cx="130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总体结论</a:t>
            </a:r>
          </a:p>
        </p:txBody>
      </p:sp>
      <p:sp>
        <p:nvSpPr>
          <p:cNvPr id="15" name="矩形 14"/>
          <p:cNvSpPr/>
          <p:nvPr/>
        </p:nvSpPr>
        <p:spPr>
          <a:xfrm>
            <a:off x="457200" y="3436810"/>
            <a:ext cx="10498667" cy="982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533550" y="5813267"/>
            <a:ext cx="365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相似片段分布</a:t>
            </a:r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绿色区域为参考文献相似部分，红色区域为其它论文相似部分。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57200" y="4419600"/>
            <a:ext cx="11480800" cy="111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367866" y="6045856"/>
            <a:ext cx="209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相似论文作者，简明报告最多显示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77" y="1176338"/>
            <a:ext cx="1000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3297308" y="2459034"/>
            <a:ext cx="6191250" cy="1085850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schemeClr val="bg1">
                <a:lumMod val="85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452407" y="2667275"/>
            <a:ext cx="481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送检论文与检测范围全部数据相似部分的字数</a:t>
            </a:r>
          </a:p>
        </p:txBody>
      </p:sp>
      <p:sp>
        <p:nvSpPr>
          <p:cNvPr id="16" name="矩形 15"/>
          <p:cNvSpPr/>
          <p:nvPr/>
        </p:nvSpPr>
        <p:spPr>
          <a:xfrm>
            <a:off x="3280832" y="2844999"/>
            <a:ext cx="133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总相似比≈</a:t>
            </a:r>
          </a:p>
        </p:txBody>
      </p:sp>
      <p:sp>
        <p:nvSpPr>
          <p:cNvPr id="17" name="矩形 16"/>
          <p:cNvSpPr/>
          <p:nvPr/>
        </p:nvSpPr>
        <p:spPr>
          <a:xfrm>
            <a:off x="5604932" y="3053602"/>
            <a:ext cx="1895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送检论文总字数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442880" y="3036607"/>
            <a:ext cx="4714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339715" y="2447399"/>
            <a:ext cx="6191250" cy="1085850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schemeClr val="bg1">
                <a:lumMod val="85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477003" y="2799543"/>
            <a:ext cx="2066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参考文献相似比≈</a:t>
            </a:r>
          </a:p>
        </p:txBody>
      </p:sp>
      <p:sp>
        <p:nvSpPr>
          <p:cNvPr id="29" name="矩形 28"/>
          <p:cNvSpPr/>
          <p:nvPr/>
        </p:nvSpPr>
        <p:spPr>
          <a:xfrm>
            <a:off x="6312792" y="3085091"/>
            <a:ext cx="1895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送检论文总字数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413299" y="2990324"/>
            <a:ext cx="40576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3371540" y="2413995"/>
            <a:ext cx="6191250" cy="1085850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schemeClr val="bg1">
                <a:lumMod val="85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895415" y="2770195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排除参考文献相似比</a:t>
            </a:r>
            <a:r>
              <a:rPr lang="en-US" altLang="zh-CN" b="1" dirty="0">
                <a:solidFill>
                  <a:schemeClr val="bg1"/>
                </a:solidFill>
              </a:rPr>
              <a:t>=</a:t>
            </a:r>
            <a:r>
              <a:rPr lang="zh-CN" altLang="en-US" b="1" dirty="0">
                <a:solidFill>
                  <a:schemeClr val="bg1"/>
                </a:solidFill>
              </a:rPr>
              <a:t>总相似比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参考文献相似比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307890" y="2418305"/>
            <a:ext cx="6191250" cy="1085850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schemeClr val="bg1">
                <a:lumMod val="85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856106" y="2902818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剩余相似比≈总相似比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典型片段总相似比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9872134" y="2942678"/>
            <a:ext cx="7196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10002942" y="4419600"/>
            <a:ext cx="0" cy="1380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293908" y="5537330"/>
            <a:ext cx="0" cy="508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358484" y="2536051"/>
            <a:ext cx="4153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送检论文与其参考文献相似部分的字数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968477" y="256583"/>
            <a:ext cx="547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V1.0</a:t>
            </a:r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详细版检测报告（下载）</a:t>
            </a:r>
          </a:p>
        </p:txBody>
      </p:sp>
    </p:spTree>
    <p:extLst>
      <p:ext uri="{BB962C8B-B14F-4D97-AF65-F5344CB8AC3E}">
        <p14:creationId xmlns:p14="http://schemas.microsoft.com/office/powerpoint/2010/main" val="17443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4" grpId="0"/>
      <p:bldP spid="15" grpId="0" animBg="1"/>
      <p:bldP spid="20" grpId="0"/>
      <p:bldP spid="21" grpId="0" animBg="1"/>
      <p:bldP spid="24" grpId="0"/>
      <p:bldP spid="10" grpId="0" animBg="1"/>
      <p:bldP spid="10" grpId="1" animBg="1"/>
      <p:bldP spid="12" grpId="0"/>
      <p:bldP spid="12" grpId="1"/>
      <p:bldP spid="16" grpId="0"/>
      <p:bldP spid="16" grpId="1"/>
      <p:bldP spid="17" grpId="0"/>
      <p:bldP spid="17" grpId="1"/>
      <p:bldP spid="26" grpId="0" animBg="1"/>
      <p:bldP spid="26" grpId="1" animBg="1"/>
      <p:bldP spid="28" grpId="0"/>
      <p:bldP spid="28" grpId="1"/>
      <p:bldP spid="29" grpId="0"/>
      <p:bldP spid="29" grpId="1"/>
      <p:bldP spid="33" grpId="0" animBg="1"/>
      <p:bldP spid="33" grpId="1" animBg="1"/>
      <p:bldP spid="35" grpId="0"/>
      <p:bldP spid="35" grpId="1"/>
      <p:bldP spid="38" grpId="0" animBg="1"/>
      <p:bldP spid="38" grpId="1" animBg="1"/>
      <p:bldP spid="39" grpId="0"/>
      <p:bldP spid="39" grpId="1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1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400" y="1009227"/>
            <a:ext cx="11379200" cy="18965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5633" y="111873"/>
            <a:ext cx="817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典型相似论文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按照相似比从高到低的顺序一一列明部分相似论文，列出了与送检论文相似的论文的相似比、相似论文标题、是否为参考文献、论文类型、作者、来源、发表时间等信息。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简明报告中最多显示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篇</a:t>
            </a:r>
          </a:p>
        </p:txBody>
      </p:sp>
      <p:sp>
        <p:nvSpPr>
          <p:cNvPr id="9" name="矩形 8"/>
          <p:cNvSpPr/>
          <p:nvPr/>
        </p:nvSpPr>
        <p:spPr>
          <a:xfrm>
            <a:off x="406400" y="2905760"/>
            <a:ext cx="11379200" cy="3237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1809" y="6201874"/>
            <a:ext cx="973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相似论文片段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标明送检论文相似片段及位置分布，以高亮方式对比呈现，同时提供相似论文的相似比、文献类型、来源、发表时间。简明报告中最多显示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个相似论文片段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1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773892" y="527371"/>
            <a:ext cx="811741" cy="482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12" idx="1"/>
          </p:cNvCxnSpPr>
          <p:nvPr/>
        </p:nvCxnSpPr>
        <p:spPr>
          <a:xfrm>
            <a:off x="1831976" y="6143435"/>
            <a:ext cx="359833" cy="35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6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4133" y="2743200"/>
            <a:ext cx="5723467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51" y="4639733"/>
            <a:ext cx="545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标明了报告中常用专业名词的解释，包括总相似比、参考文献相似比、排除参考文献相似比和剩余相似比。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346267" y="2590800"/>
            <a:ext cx="1439333" cy="3894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9600" y="3606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点击“查看全文报告”按钮，即会打开“全文版检测报告”的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HTML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格式报告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1065933" y="2980267"/>
            <a:ext cx="0" cy="6265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976033" y="4124867"/>
            <a:ext cx="0" cy="5995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1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061"/>
            <a:ext cx="12182475" cy="55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0692" y="401108"/>
            <a:ext cx="1744133" cy="512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4033" y="477334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根据题录信息提取</a:t>
            </a:r>
          </a:p>
        </p:txBody>
      </p:sp>
      <p:sp>
        <p:nvSpPr>
          <p:cNvPr id="13" name="矩形 12"/>
          <p:cNvSpPr/>
          <p:nvPr/>
        </p:nvSpPr>
        <p:spPr>
          <a:xfrm>
            <a:off x="11159066" y="1381125"/>
            <a:ext cx="437375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96476" y="802792"/>
            <a:ext cx="184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可以打印全文报告</a:t>
            </a:r>
          </a:p>
        </p:txBody>
      </p:sp>
      <p:sp>
        <p:nvSpPr>
          <p:cNvPr id="17" name="矩形 16"/>
          <p:cNvSpPr/>
          <p:nvPr/>
        </p:nvSpPr>
        <p:spPr>
          <a:xfrm>
            <a:off x="11630025" y="1381125"/>
            <a:ext cx="428058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10675" y="-29633"/>
            <a:ext cx="298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点击全屏按钮，可以全屏查看原文与相似论文片段对比结果</a:t>
            </a:r>
          </a:p>
        </p:txBody>
      </p:sp>
      <p:sp>
        <p:nvSpPr>
          <p:cNvPr id="22" name="矩形 21"/>
          <p:cNvSpPr/>
          <p:nvPr/>
        </p:nvSpPr>
        <p:spPr>
          <a:xfrm flipH="1">
            <a:off x="12058082" y="1647826"/>
            <a:ext cx="133917" cy="293369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81900" y="4648884"/>
            <a:ext cx="43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鼠标移动滚动条，绿色代表参考文献相似片段，红色代表其他相似片段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11338417" y="1141346"/>
            <a:ext cx="0" cy="239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1844054" y="555142"/>
            <a:ext cx="0" cy="825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11844054" y="4581525"/>
            <a:ext cx="214029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774825" y="657224"/>
            <a:ext cx="4392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62706" y="218017"/>
            <a:ext cx="547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V1.0</a:t>
            </a:r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全文版检测报告（查看）</a:t>
            </a:r>
          </a:p>
        </p:txBody>
      </p:sp>
    </p:spTree>
    <p:extLst>
      <p:ext uri="{BB962C8B-B14F-4D97-AF65-F5344CB8AC3E}">
        <p14:creationId xmlns:p14="http://schemas.microsoft.com/office/powerpoint/2010/main" val="84403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3" y="-131268"/>
            <a:ext cx="9144000" cy="6989267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rot="21286317" flipH="1">
            <a:off x="712461" y="-2228783"/>
            <a:ext cx="11675620" cy="9694146"/>
          </a:xfrm>
          <a:prstGeom prst="rtTriangl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968493">
            <a:off x="598521" y="-1742596"/>
            <a:ext cx="3075252" cy="3613333"/>
          </a:xfrm>
          <a:prstGeom prst="rect">
            <a:avLst/>
          </a:prstGeom>
          <a:solidFill>
            <a:srgbClr val="49A9B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80455" y="263518"/>
            <a:ext cx="17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7" name="矩形 6"/>
          <p:cNvSpPr/>
          <p:nvPr/>
        </p:nvSpPr>
        <p:spPr>
          <a:xfrm>
            <a:off x="1582667" y="1250951"/>
            <a:ext cx="252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F0D2AF"/>
                </a:solidFill>
                <a:latin typeface="+mj-ea"/>
                <a:ea typeface="+mj-ea"/>
              </a:rPr>
              <a:t>CONT</a:t>
            </a:r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ENT</a:t>
            </a:r>
            <a:r>
              <a:rPr lang="en-US" altLang="zh-CN" b="1" dirty="0">
                <a:solidFill>
                  <a:srgbClr val="D76739"/>
                </a:solidFill>
                <a:latin typeface="+mj-ea"/>
                <a:ea typeface="+mj-ea"/>
              </a:rPr>
              <a:t>S</a:t>
            </a:r>
            <a:endParaRPr lang="zh-CN" altLang="en-US" b="1" dirty="0">
              <a:solidFill>
                <a:srgbClr val="D76739"/>
              </a:solidFill>
              <a:latin typeface="+mj-ea"/>
              <a:ea typeface="+mj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095500" y="5757511"/>
            <a:ext cx="1294055" cy="1294054"/>
          </a:xfrm>
          <a:prstGeom prst="line">
            <a:avLst/>
          </a:prstGeom>
          <a:ln w="3175"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4371156" y="4529218"/>
            <a:ext cx="237724" cy="237725"/>
          </a:xfrm>
          <a:prstGeom prst="line">
            <a:avLst/>
          </a:prstGeom>
          <a:ln w="3175"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537026" y="3362993"/>
            <a:ext cx="237724" cy="237725"/>
          </a:xfrm>
          <a:prstGeom prst="line">
            <a:avLst/>
          </a:prstGeom>
          <a:ln w="3175"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6809274" y="2088249"/>
            <a:ext cx="237724" cy="237725"/>
          </a:xfrm>
          <a:prstGeom prst="line">
            <a:avLst/>
          </a:prstGeom>
          <a:ln w="3175"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8018709" y="-621672"/>
            <a:ext cx="1719493" cy="1719492"/>
          </a:xfrm>
          <a:prstGeom prst="line">
            <a:avLst/>
          </a:prstGeom>
          <a:ln w="3175"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97246" y="549749"/>
            <a:ext cx="3364836" cy="723900"/>
            <a:chOff x="7221194" y="1193276"/>
            <a:chExt cx="3364836" cy="723900"/>
          </a:xfrm>
        </p:grpSpPr>
        <p:sp>
          <p:nvSpPr>
            <p:cNvPr id="30" name="矩形 29"/>
            <p:cNvSpPr/>
            <p:nvPr/>
          </p:nvSpPr>
          <p:spPr>
            <a:xfrm rot="2700000">
              <a:off x="7221194" y="1193276"/>
              <a:ext cx="723900" cy="723900"/>
            </a:xfrm>
            <a:prstGeom prst="rect">
              <a:avLst/>
            </a:prstGeom>
            <a:solidFill>
              <a:srgbClr val="49A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261340" y="1201283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0D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39473" y="1414317"/>
              <a:ext cx="234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9A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登录账号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76296" y="2788148"/>
            <a:ext cx="3671358" cy="723900"/>
            <a:chOff x="4725240" y="3712543"/>
            <a:chExt cx="3671358" cy="723900"/>
          </a:xfrm>
        </p:grpSpPr>
        <p:sp>
          <p:nvSpPr>
            <p:cNvPr id="27" name="矩形 26"/>
            <p:cNvSpPr/>
            <p:nvPr/>
          </p:nvSpPr>
          <p:spPr>
            <a:xfrm rot="2700000">
              <a:off x="4725240" y="3712543"/>
              <a:ext cx="723900" cy="723900"/>
            </a:xfrm>
            <a:prstGeom prst="rect">
              <a:avLst/>
            </a:prstGeom>
            <a:solidFill>
              <a:srgbClr val="49A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53815" y="3720550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0D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50041" y="4030870"/>
              <a:ext cx="234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9A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查看检测结果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52523" y="1584389"/>
            <a:ext cx="3503237" cy="1417329"/>
            <a:chOff x="5973659" y="2455119"/>
            <a:chExt cx="3503237" cy="1417329"/>
          </a:xfrm>
        </p:grpSpPr>
        <p:sp>
          <p:nvSpPr>
            <p:cNvPr id="28" name="矩形 27"/>
            <p:cNvSpPr/>
            <p:nvPr/>
          </p:nvSpPr>
          <p:spPr>
            <a:xfrm rot="2700000">
              <a:off x="5973659" y="2455119"/>
              <a:ext cx="723900" cy="723900"/>
            </a:xfrm>
            <a:prstGeom prst="rect">
              <a:avLst/>
            </a:prstGeom>
            <a:solidFill>
              <a:srgbClr val="49A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2234" y="2463126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0D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130339" y="2733514"/>
              <a:ext cx="234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9A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检测论文</a:t>
              </a:r>
            </a:p>
          </p:txBody>
        </p:sp>
        <p:sp>
          <p:nvSpPr>
            <p:cNvPr id="54" name="椭圆 53"/>
            <p:cNvSpPr/>
            <p:nvPr/>
          </p:nvSpPr>
          <p:spPr>
            <a:xfrm>
              <a:off x="7792237" y="332212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63013" y="3212846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批量检测</a:t>
              </a:r>
            </a:p>
          </p:txBody>
        </p:sp>
        <p:sp>
          <p:nvSpPr>
            <p:cNvPr id="58" name="椭圆 57"/>
            <p:cNvSpPr/>
            <p:nvPr/>
          </p:nvSpPr>
          <p:spPr>
            <a:xfrm>
              <a:off x="7789301" y="3633013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860077" y="3533894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手工录入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55697" y="3899667"/>
            <a:ext cx="3515588" cy="762060"/>
            <a:chOff x="3481424" y="4898199"/>
            <a:chExt cx="3515588" cy="762060"/>
          </a:xfrm>
        </p:grpSpPr>
        <p:sp>
          <p:nvSpPr>
            <p:cNvPr id="26" name="矩形 25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solidFill>
              <a:srgbClr val="49A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0D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650455" y="5260149"/>
              <a:ext cx="234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9A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查看帮助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82802" y="4963844"/>
            <a:ext cx="3515588" cy="762060"/>
            <a:chOff x="3481424" y="4898199"/>
            <a:chExt cx="3515588" cy="762060"/>
          </a:xfrm>
        </p:grpSpPr>
        <p:sp>
          <p:nvSpPr>
            <p:cNvPr id="34" name="矩形 33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solidFill>
              <a:srgbClr val="49A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0D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40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50455" y="5260149"/>
              <a:ext cx="234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9A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联系我们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26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95" t="4498"/>
          <a:stretch/>
        </p:blipFill>
        <p:spPr>
          <a:xfrm>
            <a:off x="2175034" y="169767"/>
            <a:ext cx="6805158" cy="6549573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2740256" y="3551978"/>
            <a:ext cx="9635072" cy="1200329"/>
            <a:chOff x="2677883" y="3197099"/>
            <a:chExt cx="9635072" cy="1200329"/>
          </a:xfrm>
        </p:grpSpPr>
        <p:sp>
          <p:nvSpPr>
            <p:cNvPr id="15" name="文本框 14"/>
            <p:cNvSpPr txBox="1"/>
            <p:nvPr/>
          </p:nvSpPr>
          <p:spPr>
            <a:xfrm>
              <a:off x="8914309" y="3197099"/>
              <a:ext cx="33986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绿色区域为参考文献相似部分， 蓝色区域为本人已发表论文相似部分， 红色区域为其他文献相似部分</a:t>
              </a:r>
              <a:endPara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77883" y="3251200"/>
              <a:ext cx="5610630" cy="5297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7" name="直接箭头连接符 16"/>
            <p:cNvCxnSpPr>
              <a:cxnSpLocks/>
            </p:cNvCxnSpPr>
            <p:nvPr/>
          </p:nvCxnSpPr>
          <p:spPr>
            <a:xfrm flipV="1">
              <a:off x="8288513" y="3516086"/>
              <a:ext cx="639898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2740256" y="1251704"/>
            <a:ext cx="8751131" cy="783774"/>
            <a:chOff x="2677882" y="362855"/>
            <a:chExt cx="8751131" cy="783774"/>
          </a:xfrm>
        </p:grpSpPr>
        <p:sp>
          <p:nvSpPr>
            <p:cNvPr id="19" name="矩形 18"/>
            <p:cNvSpPr/>
            <p:nvPr/>
          </p:nvSpPr>
          <p:spPr>
            <a:xfrm>
              <a:off x="2677882" y="362855"/>
              <a:ext cx="5652345" cy="78377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8347839" y="622732"/>
              <a:ext cx="58057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8862911" y="452581"/>
              <a:ext cx="2566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基本信息</a:t>
              </a:r>
              <a:endPara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40256" y="2319063"/>
            <a:ext cx="8817042" cy="1219662"/>
            <a:chOff x="2438397" y="1763025"/>
            <a:chExt cx="8817042" cy="1219662"/>
          </a:xfrm>
        </p:grpSpPr>
        <p:sp>
          <p:nvSpPr>
            <p:cNvPr id="22" name="矩形 21"/>
            <p:cNvSpPr/>
            <p:nvPr/>
          </p:nvSpPr>
          <p:spPr>
            <a:xfrm>
              <a:off x="2438397" y="1763025"/>
              <a:ext cx="5652345" cy="121966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689337" y="1957826"/>
              <a:ext cx="2566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检测结论</a:t>
              </a:r>
              <a:endPara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8094252" y="2142492"/>
              <a:ext cx="58057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2740256" y="4365015"/>
            <a:ext cx="8206040" cy="2367578"/>
            <a:chOff x="2532037" y="4520417"/>
            <a:chExt cx="8206040" cy="2367578"/>
          </a:xfrm>
        </p:grpSpPr>
        <p:sp>
          <p:nvSpPr>
            <p:cNvPr id="26" name="矩形 25"/>
            <p:cNvSpPr/>
            <p:nvPr/>
          </p:nvSpPr>
          <p:spPr>
            <a:xfrm>
              <a:off x="2532037" y="4520417"/>
              <a:ext cx="5629700" cy="236757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8768463" y="5487931"/>
              <a:ext cx="1969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相似作者分布列表</a:t>
              </a:r>
            </a:p>
          </p:txBody>
        </p:sp>
        <p:cxnSp>
          <p:nvCxnSpPr>
            <p:cNvPr id="28" name="直接箭头连接符 27"/>
            <p:cNvCxnSpPr>
              <a:cxnSpLocks/>
            </p:cNvCxnSpPr>
            <p:nvPr/>
          </p:nvCxnSpPr>
          <p:spPr>
            <a:xfrm>
              <a:off x="8132511" y="5657208"/>
              <a:ext cx="65005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77307" y="154578"/>
            <a:ext cx="208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V2.0</a:t>
            </a: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详细版</a:t>
            </a:r>
            <a:endParaRPr lang="en-US" altLang="zh-CN" sz="3200" b="1" dirty="0">
              <a:solidFill>
                <a:srgbClr val="49A9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检测报告</a:t>
            </a:r>
            <a:endParaRPr lang="en-US" altLang="zh-CN" sz="3200" b="1" dirty="0">
              <a:solidFill>
                <a:srgbClr val="49A9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（下载）</a:t>
            </a:r>
          </a:p>
        </p:txBody>
      </p:sp>
    </p:spTree>
    <p:extLst>
      <p:ext uri="{BB962C8B-B14F-4D97-AF65-F5344CB8AC3E}">
        <p14:creationId xmlns:p14="http://schemas.microsoft.com/office/powerpoint/2010/main" val="152254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0"/>
            <a:ext cx="7101319" cy="685800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77307" y="154578"/>
            <a:ext cx="208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V2.0</a:t>
            </a: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详细版</a:t>
            </a:r>
            <a:endParaRPr lang="en-US" altLang="zh-CN" sz="3200" b="1" dirty="0">
              <a:solidFill>
                <a:srgbClr val="49A9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检测报告</a:t>
            </a:r>
            <a:endParaRPr lang="en-US" altLang="zh-CN" sz="3200" b="1" dirty="0">
              <a:solidFill>
                <a:srgbClr val="49A9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（下载）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425148" y="-1"/>
            <a:ext cx="8216348" cy="4752307"/>
            <a:chOff x="2677882" y="362855"/>
            <a:chExt cx="7930778" cy="783774"/>
          </a:xfrm>
        </p:grpSpPr>
        <p:sp>
          <p:nvSpPr>
            <p:cNvPr id="37" name="矩形 36"/>
            <p:cNvSpPr/>
            <p:nvPr/>
          </p:nvSpPr>
          <p:spPr>
            <a:xfrm>
              <a:off x="2677882" y="362855"/>
              <a:ext cx="5858542" cy="78377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8" name="直接箭头连接符 37"/>
            <p:cNvCxnSpPr>
              <a:cxnSpLocks/>
            </p:cNvCxnSpPr>
            <p:nvPr/>
          </p:nvCxnSpPr>
          <p:spPr>
            <a:xfrm>
              <a:off x="8536424" y="600876"/>
              <a:ext cx="58057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9187578" y="570420"/>
              <a:ext cx="1421082" cy="5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相似文献列表</a:t>
              </a:r>
              <a:endParaRPr lang="zh-CN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25147" y="5155095"/>
            <a:ext cx="8619324" cy="1577497"/>
            <a:chOff x="2216928" y="5310497"/>
            <a:chExt cx="8619324" cy="1577497"/>
          </a:xfrm>
        </p:grpSpPr>
        <p:sp>
          <p:nvSpPr>
            <p:cNvPr id="45" name="矩形 44"/>
            <p:cNvSpPr/>
            <p:nvPr/>
          </p:nvSpPr>
          <p:spPr>
            <a:xfrm>
              <a:off x="2216928" y="5310497"/>
              <a:ext cx="6069495" cy="15774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" name="文本框 7"/>
            <p:cNvSpPr txBox="1"/>
            <p:nvPr/>
          </p:nvSpPr>
          <p:spPr>
            <a:xfrm>
              <a:off x="8866638" y="5555921"/>
              <a:ext cx="19696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相似片段详情，表明相似文献片段的元数据信息及相似内容</a:t>
              </a:r>
            </a:p>
          </p:txBody>
        </p:sp>
        <p:cxnSp>
          <p:nvCxnSpPr>
            <p:cNvPr id="47" name="直接箭头连接符 46"/>
            <p:cNvCxnSpPr>
              <a:cxnSpLocks/>
            </p:cNvCxnSpPr>
            <p:nvPr/>
          </p:nvCxnSpPr>
          <p:spPr>
            <a:xfrm>
              <a:off x="8310971" y="6094530"/>
              <a:ext cx="57692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35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53" y="2640576"/>
            <a:ext cx="4078756" cy="1915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700000">
            <a:off x="7458417" y="2915065"/>
            <a:ext cx="1368193" cy="1368193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63736" y="3142198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solidFill>
                <a:srgbClr val="F0D2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" y="3585307"/>
            <a:ext cx="7175053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700000">
            <a:off x="7695006" y="2328959"/>
            <a:ext cx="370728" cy="370728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8366539" y="2285748"/>
            <a:ext cx="181545" cy="181545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3239" y="2743643"/>
            <a:ext cx="320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查看帮助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-231933" y="1857375"/>
            <a:ext cx="1110798" cy="1301766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6306" y="4033000"/>
            <a:ext cx="2995768" cy="3510800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1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41347" y="34290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353" b="2415"/>
          <a:stretch/>
        </p:blipFill>
        <p:spPr>
          <a:xfrm>
            <a:off x="1834275" y="92765"/>
            <a:ext cx="9645505" cy="65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53" y="2640576"/>
            <a:ext cx="4078756" cy="1915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700000">
            <a:off x="7458417" y="2915065"/>
            <a:ext cx="1368193" cy="1368193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63736" y="3142198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dirty="0">
              <a:solidFill>
                <a:srgbClr val="F0D2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" y="3585307"/>
            <a:ext cx="7175053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700000">
            <a:off x="7695006" y="2328959"/>
            <a:ext cx="370728" cy="370728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8366539" y="2285748"/>
            <a:ext cx="181545" cy="181545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3239" y="2743643"/>
            <a:ext cx="320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-231933" y="1857375"/>
            <a:ext cx="1110798" cy="1301766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6306" y="4033000"/>
            <a:ext cx="2995768" cy="3510800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2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725" y="320381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b="37454"/>
          <a:stretch/>
        </p:blipFill>
        <p:spPr>
          <a:xfrm>
            <a:off x="-127942" y="3281680"/>
            <a:ext cx="12332550" cy="35763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V="1">
            <a:off x="2482573" y="1738705"/>
            <a:ext cx="578351" cy="84054"/>
            <a:chOff x="3930857" y="1377220"/>
            <a:chExt cx="911959" cy="132538"/>
          </a:xfrm>
          <a:solidFill>
            <a:srgbClr val="49A9B9"/>
          </a:solidFill>
        </p:grpSpPr>
        <p:sp>
          <p:nvSpPr>
            <p:cNvPr id="3" name="椭圆 2"/>
            <p:cNvSpPr/>
            <p:nvPr/>
          </p:nvSpPr>
          <p:spPr>
            <a:xfrm>
              <a:off x="3930857" y="1377220"/>
              <a:ext cx="132538" cy="132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190664" y="1377220"/>
              <a:ext cx="132538" cy="132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50471" y="1377220"/>
              <a:ext cx="132538" cy="132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4710278" y="1377220"/>
              <a:ext cx="132538" cy="132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Line 2"/>
          <p:cNvSpPr>
            <a:spLocks noChangeShapeType="1"/>
          </p:cNvSpPr>
          <p:nvPr/>
        </p:nvSpPr>
        <p:spPr bwMode="auto">
          <a:xfrm flipV="1">
            <a:off x="4047491" y="0"/>
            <a:ext cx="0" cy="3281680"/>
          </a:xfrm>
          <a:prstGeom prst="line">
            <a:avLst/>
          </a:prstGeom>
          <a:noFill/>
          <a:ln w="33338">
            <a:solidFill>
              <a:srgbClr val="49A9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699829" y="392112"/>
            <a:ext cx="695325" cy="698500"/>
            <a:chOff x="3202" y="1887"/>
            <a:chExt cx="554" cy="556"/>
          </a:xfrm>
        </p:grpSpPr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49A9B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414" y="1973"/>
              <a:ext cx="132" cy="382"/>
            </a:xfrm>
            <a:custGeom>
              <a:avLst/>
              <a:gdLst>
                <a:gd name="T0" fmla="*/ 73 w 74"/>
                <a:gd name="T1" fmla="*/ 185 h 213"/>
                <a:gd name="T2" fmla="*/ 67 w 74"/>
                <a:gd name="T3" fmla="*/ 176 h 213"/>
                <a:gd name="T4" fmla="*/ 53 w 74"/>
                <a:gd name="T5" fmla="*/ 162 h 213"/>
                <a:gd name="T6" fmla="*/ 44 w 74"/>
                <a:gd name="T7" fmla="*/ 156 h 213"/>
                <a:gd name="T8" fmla="*/ 41 w 74"/>
                <a:gd name="T9" fmla="*/ 157 h 213"/>
                <a:gd name="T10" fmla="*/ 41 w 74"/>
                <a:gd name="T11" fmla="*/ 146 h 213"/>
                <a:gd name="T12" fmla="*/ 41 w 74"/>
                <a:gd name="T13" fmla="*/ 77 h 213"/>
                <a:gd name="T14" fmla="*/ 43 w 74"/>
                <a:gd name="T15" fmla="*/ 63 h 213"/>
                <a:gd name="T16" fmla="*/ 48 w 74"/>
                <a:gd name="T17" fmla="*/ 61 h 213"/>
                <a:gd name="T18" fmla="*/ 56 w 74"/>
                <a:gd name="T19" fmla="*/ 54 h 213"/>
                <a:gd name="T20" fmla="*/ 68 w 74"/>
                <a:gd name="T21" fmla="*/ 33 h 213"/>
                <a:gd name="T22" fmla="*/ 70 w 74"/>
                <a:gd name="T23" fmla="*/ 23 h 213"/>
                <a:gd name="T24" fmla="*/ 68 w 74"/>
                <a:gd name="T25" fmla="*/ 19 h 213"/>
                <a:gd name="T26" fmla="*/ 60 w 74"/>
                <a:gd name="T27" fmla="*/ 13 h 213"/>
                <a:gd name="T28" fmla="*/ 43 w 74"/>
                <a:gd name="T29" fmla="*/ 3 h 213"/>
                <a:gd name="T30" fmla="*/ 29 w 74"/>
                <a:gd name="T31" fmla="*/ 7 h 213"/>
                <a:gd name="T32" fmla="*/ 5 w 74"/>
                <a:gd name="T33" fmla="*/ 48 h 213"/>
                <a:gd name="T34" fmla="*/ 0 w 74"/>
                <a:gd name="T35" fmla="*/ 57 h 213"/>
                <a:gd name="T36" fmla="*/ 0 w 74"/>
                <a:gd name="T37" fmla="*/ 68 h 213"/>
                <a:gd name="T38" fmla="*/ 0 w 74"/>
                <a:gd name="T39" fmla="*/ 160 h 213"/>
                <a:gd name="T40" fmla="*/ 0 w 74"/>
                <a:gd name="T41" fmla="*/ 171 h 213"/>
                <a:gd name="T42" fmla="*/ 8 w 74"/>
                <a:gd name="T43" fmla="*/ 178 h 213"/>
                <a:gd name="T44" fmla="*/ 39 w 74"/>
                <a:gd name="T45" fmla="*/ 209 h 213"/>
                <a:gd name="T46" fmla="*/ 54 w 74"/>
                <a:gd name="T47" fmla="*/ 209 h 213"/>
                <a:gd name="T48" fmla="*/ 66 w 74"/>
                <a:gd name="T49" fmla="*/ 197 h 213"/>
                <a:gd name="T50" fmla="*/ 72 w 74"/>
                <a:gd name="T51" fmla="*/ 188 h 213"/>
                <a:gd name="T52" fmla="*/ 73 w 74"/>
                <a:gd name="T53" fmla="*/ 18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49A9B9"/>
            </a:solidFill>
            <a:ln w="11113" cap="flat">
              <a:solidFill>
                <a:srgbClr val="49A9B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78058" y="465773"/>
            <a:ext cx="25336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9A9B9"/>
                </a:solidFill>
                <a:ea typeface="宋体" charset="-122"/>
              </a:rPr>
              <a:t>4000-115-</a:t>
            </a:r>
            <a:r>
              <a:rPr lang="en-GB" altLang="zh-CN" sz="2800" dirty="0">
                <a:solidFill>
                  <a:srgbClr val="49A9B9"/>
                </a:solidFill>
                <a:ea typeface="宋体" charset="-122"/>
              </a:rPr>
              <a:t>8</a:t>
            </a:r>
            <a:r>
              <a:rPr lang="en-US" altLang="zh-CN" sz="2800" dirty="0">
                <a:solidFill>
                  <a:srgbClr val="49A9B9"/>
                </a:solidFill>
                <a:ea typeface="宋体" charset="-122"/>
              </a:rPr>
              <a:t>8</a:t>
            </a:r>
            <a:r>
              <a:rPr lang="en-GB" altLang="zh-CN" sz="2800" dirty="0">
                <a:solidFill>
                  <a:srgbClr val="49A9B9"/>
                </a:solidFill>
                <a:ea typeface="宋体" charset="-122"/>
              </a:rPr>
              <a:t>8</a:t>
            </a:r>
          </a:p>
        </p:txBody>
      </p:sp>
      <p:sp>
        <p:nvSpPr>
          <p:cNvPr id="42" name="Text Box 4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778057" y="1521460"/>
            <a:ext cx="461123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9A9B9"/>
                </a:solidFill>
                <a:ea typeface="宋体" charset="-122"/>
              </a:rPr>
              <a:t>service@wanfangdata.com.cn</a:t>
            </a:r>
            <a:endParaRPr lang="en-GB" altLang="zh-CN" sz="2800" dirty="0">
              <a:solidFill>
                <a:srgbClr val="49A9B9"/>
              </a:solidFill>
              <a:ea typeface="宋体" charset="-122"/>
            </a:endParaRPr>
          </a:p>
        </p:txBody>
      </p:sp>
      <p:sp>
        <p:nvSpPr>
          <p:cNvPr id="43" name="Text Box 4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778057" y="2573973"/>
            <a:ext cx="503475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49A9B9"/>
                </a:solidFill>
                <a:ea typeface="宋体" charset="-122"/>
              </a:rPr>
              <a:t>pacheck</a:t>
            </a:r>
            <a:r>
              <a:rPr lang="en-US" altLang="zh-CN" sz="2800" dirty="0">
                <a:solidFill>
                  <a:srgbClr val="49A9B9"/>
                </a:solidFill>
                <a:ea typeface="宋体" charset="-122"/>
              </a:rPr>
              <a:t>.</a:t>
            </a:r>
            <a:r>
              <a:rPr lang="en-GB" altLang="zh-CN" sz="2800" dirty="0" err="1">
                <a:solidFill>
                  <a:srgbClr val="49A9B9"/>
                </a:solidFill>
                <a:ea typeface="宋体" charset="-122"/>
              </a:rPr>
              <a:t>wanfangdata</a:t>
            </a:r>
            <a:r>
              <a:rPr lang="en-US" altLang="zh-CN" sz="2800" dirty="0">
                <a:solidFill>
                  <a:srgbClr val="49A9B9"/>
                </a:solidFill>
                <a:ea typeface="宋体" charset="-122"/>
              </a:rPr>
              <a:t>.com.cn</a:t>
            </a:r>
            <a:endParaRPr lang="en-GB" altLang="zh-CN" sz="2800" dirty="0">
              <a:solidFill>
                <a:srgbClr val="49A9B9"/>
              </a:solidFill>
              <a:ea typeface="宋体" charset="-122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3698239" y="1443487"/>
            <a:ext cx="695325" cy="698500"/>
          </a:xfrm>
          <a:prstGeom prst="ellipse">
            <a:avLst/>
          </a:prstGeom>
          <a:solidFill>
            <a:schemeClr val="bg1"/>
          </a:solidFill>
          <a:ln w="33338">
            <a:solidFill>
              <a:srgbClr val="49A9B9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3698239" y="2494862"/>
            <a:ext cx="695325" cy="698500"/>
          </a:xfrm>
          <a:prstGeom prst="ellipse">
            <a:avLst/>
          </a:prstGeom>
          <a:solidFill>
            <a:schemeClr val="bg1"/>
          </a:solidFill>
          <a:ln w="33338">
            <a:solidFill>
              <a:srgbClr val="49A9B9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44137" y="1671190"/>
            <a:ext cx="403528" cy="237675"/>
          </a:xfrm>
          <a:prstGeom prst="rect">
            <a:avLst/>
          </a:prstGeom>
          <a:solidFill>
            <a:srgbClr val="49A9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流程图: 合并 46"/>
          <p:cNvSpPr/>
          <p:nvPr/>
        </p:nvSpPr>
        <p:spPr>
          <a:xfrm>
            <a:off x="3844137" y="1669602"/>
            <a:ext cx="403528" cy="153157"/>
          </a:xfrm>
          <a:prstGeom prst="flowChartMerge">
            <a:avLst/>
          </a:prstGeom>
          <a:solidFill>
            <a:srgbClr val="49A9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3844137" y="2652818"/>
            <a:ext cx="381000" cy="382588"/>
          </a:xfrm>
          <a:custGeom>
            <a:avLst/>
            <a:gdLst>
              <a:gd name="T0" fmla="*/ 303 w 303"/>
              <a:gd name="T1" fmla="*/ 263 h 305"/>
              <a:gd name="T2" fmla="*/ 171 w 303"/>
              <a:gd name="T3" fmla="*/ 131 h 305"/>
              <a:gd name="T4" fmla="*/ 223 w 303"/>
              <a:gd name="T5" fmla="*/ 77 h 305"/>
              <a:gd name="T6" fmla="*/ 0 w 303"/>
              <a:gd name="T7" fmla="*/ 0 h 305"/>
              <a:gd name="T8" fmla="*/ 76 w 303"/>
              <a:gd name="T9" fmla="*/ 224 h 305"/>
              <a:gd name="T10" fmla="*/ 129 w 303"/>
              <a:gd name="T11" fmla="*/ 170 h 305"/>
              <a:gd name="T12" fmla="*/ 262 w 303"/>
              <a:gd name="T13" fmla="*/ 305 h 305"/>
              <a:gd name="T14" fmla="*/ 303 w 303"/>
              <a:gd name="T15" fmla="*/ 2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" h="305">
                <a:moveTo>
                  <a:pt x="303" y="263"/>
                </a:moveTo>
                <a:lnTo>
                  <a:pt x="171" y="131"/>
                </a:lnTo>
                <a:lnTo>
                  <a:pt x="223" y="77"/>
                </a:lnTo>
                <a:lnTo>
                  <a:pt x="0" y="0"/>
                </a:lnTo>
                <a:lnTo>
                  <a:pt x="76" y="224"/>
                </a:lnTo>
                <a:lnTo>
                  <a:pt x="129" y="170"/>
                </a:lnTo>
                <a:lnTo>
                  <a:pt x="262" y="305"/>
                </a:lnTo>
                <a:lnTo>
                  <a:pt x="303" y="263"/>
                </a:lnTo>
                <a:close/>
              </a:path>
            </a:pathLst>
          </a:custGeom>
          <a:solidFill>
            <a:srgbClr val="49A9B9"/>
          </a:solidFill>
          <a:ln w="11113" cap="flat">
            <a:solidFill>
              <a:srgbClr val="49A9B9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2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15405"/>
          <a:stretch/>
        </p:blipFill>
        <p:spPr>
          <a:xfrm>
            <a:off x="0" y="-17388"/>
            <a:ext cx="12192000" cy="6875387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rot="2968493">
            <a:off x="7178043" y="341404"/>
            <a:ext cx="6571333" cy="8927004"/>
          </a:xfrm>
          <a:custGeom>
            <a:avLst/>
            <a:gdLst>
              <a:gd name="connsiteX0" fmla="*/ 0 w 6571333"/>
              <a:gd name="connsiteY0" fmla="*/ 846961 h 8927004"/>
              <a:gd name="connsiteX1" fmla="*/ 724016 w 6571333"/>
              <a:gd name="connsiteY1" fmla="*/ 0 h 8927004"/>
              <a:gd name="connsiteX2" fmla="*/ 6571333 w 6571333"/>
              <a:gd name="connsiteY2" fmla="*/ 4998514 h 8927004"/>
              <a:gd name="connsiteX3" fmla="*/ 3213105 w 6571333"/>
              <a:gd name="connsiteY3" fmla="*/ 8927004 h 8927004"/>
              <a:gd name="connsiteX4" fmla="*/ 0 w 6571333"/>
              <a:gd name="connsiteY4" fmla="*/ 8927004 h 89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333" h="8927004">
                <a:moveTo>
                  <a:pt x="0" y="846961"/>
                </a:moveTo>
                <a:lnTo>
                  <a:pt x="724016" y="0"/>
                </a:lnTo>
                <a:lnTo>
                  <a:pt x="6571333" y="4998514"/>
                </a:lnTo>
                <a:lnTo>
                  <a:pt x="3213105" y="8927004"/>
                </a:lnTo>
                <a:lnTo>
                  <a:pt x="0" y="8927004"/>
                </a:lnTo>
                <a:close/>
              </a:path>
            </a:pathLst>
          </a:custGeom>
          <a:solidFill>
            <a:srgbClr val="49A9B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85999" y="4658673"/>
            <a:ext cx="344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762549" y="5582003"/>
            <a:ext cx="289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071991" y="5620103"/>
            <a:ext cx="4352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944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" y="2423884"/>
            <a:ext cx="4078756" cy="1915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70710" y="2934380"/>
            <a:ext cx="196349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srgbClr val="F0D2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34473" y="2465536"/>
            <a:ext cx="320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登录账号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8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8037310" y="1493311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8399186" y="1860457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10800000">
            <a:off x="384582" y="5918410"/>
            <a:ext cx="734291" cy="734291"/>
            <a:chOff x="4558146" y="1947144"/>
            <a:chExt cx="734291" cy="734291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等腰三角形 1"/>
          <p:cNvSpPr/>
          <p:nvPr/>
        </p:nvSpPr>
        <p:spPr>
          <a:xfrm>
            <a:off x="641215" y="5099750"/>
            <a:ext cx="4613691" cy="1299339"/>
          </a:xfrm>
          <a:prstGeom prst="triangle">
            <a:avLst>
              <a:gd name="adj" fmla="val 0"/>
            </a:avLst>
          </a:prstGeom>
          <a:solidFill>
            <a:srgbClr val="49A9B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flipH="1">
            <a:off x="3020991" y="5662618"/>
            <a:ext cx="5506057" cy="736472"/>
          </a:xfrm>
          <a:prstGeom prst="triangle">
            <a:avLst>
              <a:gd name="adj" fmla="val 0"/>
            </a:avLst>
          </a:prstGeom>
          <a:solidFill>
            <a:srgbClr val="49A9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1" y="1921565"/>
            <a:ext cx="7123220" cy="4359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751727" y="867912"/>
            <a:ext cx="743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通过网址</a:t>
            </a:r>
            <a:r>
              <a:rPr lang="en-US" altLang="zh-CN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http://pacheck.wanfangdata.com.cn/</a:t>
            </a: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进入万方检测</a:t>
            </a:r>
            <a:r>
              <a:rPr lang="en-US" altLang="zh-CN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文献相似性检测服务页面，鼠标移至机构专属服务，点击本科论文版</a:t>
            </a:r>
            <a:endParaRPr lang="en-US" altLang="zh-CN" sz="175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533618" y="5651672"/>
            <a:ext cx="1819182" cy="378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8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8074094" y="1971723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8441239" y="2338869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10800000">
            <a:off x="384582" y="5918410"/>
            <a:ext cx="734291" cy="734291"/>
            <a:chOff x="4558146" y="1947144"/>
            <a:chExt cx="734291" cy="734291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等腰三角形 1"/>
          <p:cNvSpPr/>
          <p:nvPr/>
        </p:nvSpPr>
        <p:spPr>
          <a:xfrm>
            <a:off x="641215" y="5099750"/>
            <a:ext cx="4613691" cy="1299339"/>
          </a:xfrm>
          <a:prstGeom prst="triangle">
            <a:avLst>
              <a:gd name="adj" fmla="val 0"/>
            </a:avLst>
          </a:prstGeom>
          <a:solidFill>
            <a:srgbClr val="49A9B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flipH="1">
            <a:off x="3020990" y="5662618"/>
            <a:ext cx="5745340" cy="736472"/>
          </a:xfrm>
          <a:prstGeom prst="triangle">
            <a:avLst>
              <a:gd name="adj" fmla="val 0"/>
            </a:avLst>
          </a:prstGeom>
          <a:solidFill>
            <a:srgbClr val="49A9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215" y="1319349"/>
            <a:ext cx="7322367" cy="45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进入登录页，输入用户名和密码，点击登录</a:t>
            </a:r>
            <a:endParaRPr lang="zh-CN" altLang="en-US" sz="175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6" y="2261266"/>
            <a:ext cx="4514286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9206994" y="1428386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9590942" y="1795532"/>
            <a:ext cx="734291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10800000">
            <a:off x="384582" y="5918410"/>
            <a:ext cx="734291" cy="734291"/>
            <a:chOff x="4558146" y="1947144"/>
            <a:chExt cx="734291" cy="734291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>
              <a:solidFill>
                <a:srgbClr val="49A9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等腰三角形 1"/>
          <p:cNvSpPr/>
          <p:nvPr/>
        </p:nvSpPr>
        <p:spPr>
          <a:xfrm>
            <a:off x="641215" y="5099750"/>
            <a:ext cx="4613691" cy="1299339"/>
          </a:xfrm>
          <a:prstGeom prst="triangle">
            <a:avLst>
              <a:gd name="adj" fmla="val 0"/>
            </a:avLst>
          </a:prstGeom>
          <a:solidFill>
            <a:srgbClr val="49A9B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flipH="1">
            <a:off x="3020989" y="5099750"/>
            <a:ext cx="6920295" cy="1299340"/>
          </a:xfrm>
          <a:prstGeom prst="triangle">
            <a:avLst>
              <a:gd name="adj" fmla="val 0"/>
            </a:avLst>
          </a:prstGeom>
          <a:solidFill>
            <a:srgbClr val="49A9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8450" y="831607"/>
            <a:ext cx="7322367" cy="45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进入账户的万方检测</a:t>
            </a:r>
            <a:r>
              <a:rPr lang="en-US" altLang="zh-CN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本科论文版首页</a:t>
            </a:r>
            <a:endParaRPr lang="zh-CN" altLang="en-US" sz="175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4" y="953037"/>
            <a:ext cx="11236403" cy="56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9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53" y="2640576"/>
            <a:ext cx="4078756" cy="1915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700000">
            <a:off x="7458417" y="2915065"/>
            <a:ext cx="1368193" cy="1368193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63736" y="3142198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rgbClr val="F0D2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rgbClr val="F0D2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" y="3585307"/>
            <a:ext cx="7175053" cy="0"/>
          </a:xfrm>
          <a:prstGeom prst="line">
            <a:avLst/>
          </a:prstGeom>
          <a:ln>
            <a:solidFill>
              <a:srgbClr val="49A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700000">
            <a:off x="7695006" y="2328959"/>
            <a:ext cx="370728" cy="370728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8366539" y="2285748"/>
            <a:ext cx="181545" cy="181545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3239" y="2743643"/>
            <a:ext cx="320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检测论文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42844" y="3639877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单篇上传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14578" y="3639877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手工录入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-231933" y="1857375"/>
            <a:ext cx="1110798" cy="1301766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6306" y="4033000"/>
            <a:ext cx="2995768" cy="3510800"/>
          </a:xfrm>
          <a:prstGeom prst="line">
            <a:avLst/>
          </a:prstGeom>
          <a:ln w="2540">
            <a:solidFill>
              <a:srgbClr val="49A9B9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5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4" y="953037"/>
            <a:ext cx="11236403" cy="56200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1818" y="2454382"/>
            <a:ext cx="1351314" cy="486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2549196" y="2884023"/>
            <a:ext cx="246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点击该按钮</a:t>
            </a:r>
          </a:p>
        </p:txBody>
      </p:sp>
      <p:cxnSp>
        <p:nvCxnSpPr>
          <p:cNvPr id="14" name="直接箭头连接符 13"/>
          <p:cNvCxnSpPr>
            <a:cxnSpLocks/>
          </p:cNvCxnSpPr>
          <p:nvPr/>
        </p:nvCxnSpPr>
        <p:spPr>
          <a:xfrm>
            <a:off x="2143132" y="2940976"/>
            <a:ext cx="411949" cy="1123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78138" y="3367823"/>
            <a:ext cx="10944019" cy="112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10418693" y="5143056"/>
            <a:ext cx="112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检测过的论文结果</a:t>
            </a:r>
          </a:p>
        </p:txBody>
      </p:sp>
      <p:cxnSp>
        <p:nvCxnSpPr>
          <p:cNvPr id="23" name="直接箭头连接符 22"/>
          <p:cNvCxnSpPr>
            <a:cxnSpLocks/>
          </p:cNvCxnSpPr>
          <p:nvPr/>
        </p:nvCxnSpPr>
        <p:spPr>
          <a:xfrm>
            <a:off x="10906125" y="4493214"/>
            <a:ext cx="0" cy="6498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单篇上传</a:t>
            </a:r>
          </a:p>
        </p:txBody>
      </p:sp>
    </p:spTree>
    <p:extLst>
      <p:ext uri="{BB962C8B-B14F-4D97-AF65-F5344CB8AC3E}">
        <p14:creationId xmlns:p14="http://schemas.microsoft.com/office/powerpoint/2010/main" val="27483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45" y="1380878"/>
            <a:ext cx="9666667" cy="48761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40513" y="3154016"/>
            <a:ext cx="2298825" cy="1113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7230932" y="3526586"/>
            <a:ext cx="246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输入论文题名与作者（作者默认为学生本人）</a:t>
            </a:r>
          </a:p>
        </p:txBody>
      </p:sp>
      <p:cxnSp>
        <p:nvCxnSpPr>
          <p:cNvPr id="14" name="直接箭头连接符 13"/>
          <p:cNvCxnSpPr>
            <a:cxnSpLocks/>
            <a:stCxn id="12" idx="3"/>
          </p:cNvCxnSpPr>
          <p:nvPr/>
        </p:nvCxnSpPr>
        <p:spPr>
          <a:xfrm flipV="1">
            <a:off x="6639338" y="3695864"/>
            <a:ext cx="591594" cy="147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200939" y="4287980"/>
            <a:ext cx="2597426" cy="471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7368209" y="4267200"/>
            <a:ext cx="232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点击“上传论文”按钮，选择要检测的论文，上传完成后进入付款流程</a:t>
            </a:r>
          </a:p>
        </p:txBody>
      </p:sp>
      <p:cxnSp>
        <p:nvCxnSpPr>
          <p:cNvPr id="23" name="直接箭头连接符 22"/>
          <p:cNvCxnSpPr>
            <a:cxnSpLocks/>
            <a:stCxn id="15" idx="3"/>
          </p:cNvCxnSpPr>
          <p:nvPr/>
        </p:nvCxnSpPr>
        <p:spPr>
          <a:xfrm>
            <a:off x="6798365" y="4523503"/>
            <a:ext cx="56984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223632"/>
            <a:ext cx="171450" cy="571500"/>
          </a:xfrm>
          <a:prstGeom prst="rect">
            <a:avLst/>
          </a:prstGeom>
          <a:solidFill>
            <a:srgbClr val="49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25" y="21831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9A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单篇上传</a:t>
            </a:r>
          </a:p>
        </p:txBody>
      </p:sp>
    </p:spTree>
    <p:extLst>
      <p:ext uri="{BB962C8B-B14F-4D97-AF65-F5344CB8AC3E}">
        <p14:creationId xmlns:p14="http://schemas.microsoft.com/office/powerpoint/2010/main" val="411099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685</Words>
  <Application>Microsoft Office PowerPoint</Application>
  <PresentationFormat>宽屏</PresentationFormat>
  <Paragraphs>111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朱星烨</cp:lastModifiedBy>
  <cp:revision>115</cp:revision>
  <dcterms:created xsi:type="dcterms:W3CDTF">2015-12-07T16:40:02Z</dcterms:created>
  <dcterms:modified xsi:type="dcterms:W3CDTF">2017-05-16T08:06:02Z</dcterms:modified>
</cp:coreProperties>
</file>